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5" r:id="rId6"/>
    <p:sldId id="259" r:id="rId7"/>
    <p:sldId id="260" r:id="rId8"/>
    <p:sldId id="261" r:id="rId9"/>
    <p:sldId id="267" r:id="rId10"/>
    <p:sldId id="264" r:id="rId11"/>
    <p:sldId id="268" r:id="rId12"/>
    <p:sldId id="263"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B3DC632-A578-4458-B18F-E253D59D3A0C}" type="datetimeFigureOut">
              <a:rPr lang="de-DE" smtClean="0"/>
              <a:t>09.10.2013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4231598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B3DC632-A578-4458-B18F-E253D59D3A0C}" type="datetimeFigureOut">
              <a:rPr lang="de-DE" smtClean="0"/>
              <a:t>09.10.2013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1332836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B3DC632-A578-4458-B18F-E253D59D3A0C}" type="datetimeFigureOut">
              <a:rPr lang="de-DE" smtClean="0"/>
              <a:t>09.10.2013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1545467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B3DC632-A578-4458-B18F-E253D59D3A0C}" type="datetimeFigureOut">
              <a:rPr lang="de-DE" smtClean="0"/>
              <a:t>09.10.2013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3584142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B3DC632-A578-4458-B18F-E253D59D3A0C}" type="datetimeFigureOut">
              <a:rPr lang="de-DE" smtClean="0"/>
              <a:t>09.10.2013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349814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B3DC632-A578-4458-B18F-E253D59D3A0C}" type="datetimeFigureOut">
              <a:rPr lang="de-DE" smtClean="0"/>
              <a:t>09.10.2013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4153926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B3DC632-A578-4458-B18F-E253D59D3A0C}" type="datetimeFigureOut">
              <a:rPr lang="de-DE" smtClean="0"/>
              <a:t>09.10.2013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3847827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B3DC632-A578-4458-B18F-E253D59D3A0C}" type="datetimeFigureOut">
              <a:rPr lang="de-DE" smtClean="0"/>
              <a:t>09.10.2013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4062155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B3DC632-A578-4458-B18F-E253D59D3A0C}" type="datetimeFigureOut">
              <a:rPr lang="de-DE" smtClean="0"/>
              <a:t>09.10.2013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1807739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B3DC632-A578-4458-B18F-E253D59D3A0C}" type="datetimeFigureOut">
              <a:rPr lang="de-DE" smtClean="0"/>
              <a:t>09.10.2013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600228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B3DC632-A578-4458-B18F-E253D59D3A0C}" type="datetimeFigureOut">
              <a:rPr lang="de-DE" smtClean="0"/>
              <a:t>09.10.2013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DB5B69A-CB02-4075-B965-7512410B5812}" type="slidenum">
              <a:rPr lang="de-DE" smtClean="0"/>
              <a:t>‹Nr.›</a:t>
            </a:fld>
            <a:endParaRPr lang="de-DE"/>
          </a:p>
        </p:txBody>
      </p:sp>
    </p:spTree>
    <p:extLst>
      <p:ext uri="{BB962C8B-B14F-4D97-AF65-F5344CB8AC3E}">
        <p14:creationId xmlns:p14="http://schemas.microsoft.com/office/powerpoint/2010/main" val="1230597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DC632-A578-4458-B18F-E253D59D3A0C}" type="datetimeFigureOut">
              <a:rPr lang="de-DE" smtClean="0"/>
              <a:t>09.10.2013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B5B69A-CB02-4075-B965-7512410B5812}" type="slidenum">
              <a:rPr lang="de-DE" smtClean="0"/>
              <a:t>‹Nr.›</a:t>
            </a:fld>
            <a:endParaRPr lang="de-DE"/>
          </a:p>
        </p:txBody>
      </p:sp>
    </p:spTree>
    <p:extLst>
      <p:ext uri="{BB962C8B-B14F-4D97-AF65-F5344CB8AC3E}">
        <p14:creationId xmlns:p14="http://schemas.microsoft.com/office/powerpoint/2010/main" val="663612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Netz und Nationalstaat</a:t>
            </a:r>
            <a:endParaRPr lang="de-DE" dirty="0"/>
          </a:p>
        </p:txBody>
      </p:sp>
      <p:sp>
        <p:nvSpPr>
          <p:cNvPr id="3" name="Untertitel 2"/>
          <p:cNvSpPr>
            <a:spLocks noGrp="1"/>
          </p:cNvSpPr>
          <p:nvPr>
            <p:ph type="subTitle" idx="1"/>
          </p:nvPr>
        </p:nvSpPr>
        <p:spPr/>
        <p:txBody>
          <a:bodyPr/>
          <a:lstStyle/>
          <a:p>
            <a:r>
              <a:rPr lang="de-DE" dirty="0" smtClean="0"/>
              <a:t>Jan Mönikes</a:t>
            </a:r>
            <a:endParaRPr lang="de-DE" dirty="0"/>
          </a:p>
        </p:txBody>
      </p:sp>
    </p:spTree>
    <p:extLst>
      <p:ext uri="{BB962C8B-B14F-4D97-AF65-F5344CB8AC3E}">
        <p14:creationId xmlns:p14="http://schemas.microsoft.com/office/powerpoint/2010/main" val="2293819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Alternative: Transnationale Zusammenarbeit? </a:t>
            </a:r>
            <a:endParaRPr lang="de-DE" dirty="0"/>
          </a:p>
        </p:txBody>
      </p:sp>
      <p:sp>
        <p:nvSpPr>
          <p:cNvPr id="3" name="Inhaltsplatzhalter 2"/>
          <p:cNvSpPr>
            <a:spLocks noGrp="1"/>
          </p:cNvSpPr>
          <p:nvPr>
            <p:ph idx="1"/>
          </p:nvPr>
        </p:nvSpPr>
        <p:spPr>
          <a:xfrm>
            <a:off x="457200" y="1600200"/>
            <a:ext cx="8229600" cy="4781128"/>
          </a:xfrm>
        </p:spPr>
        <p:txBody>
          <a:bodyPr>
            <a:normAutofit fontScale="92500" lnSpcReduction="10000"/>
          </a:bodyPr>
          <a:lstStyle/>
          <a:p>
            <a:r>
              <a:rPr lang="de-DE" sz="1600" dirty="0" smtClean="0"/>
              <a:t>Besonders in der Netzpolitik und gegenüber dem Internet helfen voluntaristische und normative Postulate nicht weiter, da sie vielfach innerhalb des nationalen Rahmens nicht mehr eingelöst werden können. </a:t>
            </a:r>
          </a:p>
          <a:p>
            <a:r>
              <a:rPr lang="de-DE" sz="1600" dirty="0" smtClean="0"/>
              <a:t>Bei der Suche nach einem Ausweg aus dem Dilemma zwischen der Abrüstung der (sozial-) staatlichen Demokratie und der Aufrüstung des Nationalstaates, wird der Blick auf größere politische Einheiten und transnationale Regime gelenkt, die, ohne dass die Kette der demokratischen Legitimation abreißen müsste, die Funktionsverluste des Nationalstaates kompensieren sollen. </a:t>
            </a:r>
          </a:p>
          <a:p>
            <a:r>
              <a:rPr lang="de-DE" sz="1600" dirty="0" smtClean="0"/>
              <a:t>Als erstes Beispiel einer Demokratie jenseits des Nationalstaates bietet sich uns natürlich die Europäische Union an. Allerdings ändert die Schaffung größerer politischer Einheiten noch nichts am Problem der Durchsetzbarkeit von Recht außerhalb der eigenen Grenzen. </a:t>
            </a:r>
          </a:p>
          <a:p>
            <a:r>
              <a:rPr lang="de-DE" sz="1600" dirty="0" smtClean="0"/>
              <a:t>Politik wird gegenüber globalisierten Märkten erst "aufholen" können, wenn es auf weitere Sicht gelingt, für eine Weltinnenpolitik eine tragfähige Infrastruktur hervorzubringen, die von demokratischen Legitimationsprozessen gleichwohl nicht entkoppelt ist.</a:t>
            </a:r>
          </a:p>
          <a:p>
            <a:r>
              <a:rPr lang="de-DE" sz="1600" dirty="0" smtClean="0"/>
              <a:t>Eine zukunftsoffene Politik sollte daher darauf zielen, dass lockere Netz transnationaler Regime so eng zu knüpfen und in der Weise nutzen zu wollen, dass der Kurswechsel zu einer Weltinnenpolitik ohne Weltregierung tatsächlich vollzogen werden könnte. Eine solche Politik müsste unter dem Gesichtspunkt betrieben werden, Harmonisierung statt Gleichschaltung herbeizuführen. Das Fernziel müsste sein, die (soziale) Spaltung und Trennung der Weltgesellschaft ohne Beeinträchtigung der kulturellen Eigenart schrittweise zu überwinden.</a:t>
            </a:r>
          </a:p>
        </p:txBody>
      </p:sp>
    </p:spTree>
    <p:extLst>
      <p:ext uri="{BB962C8B-B14F-4D97-AF65-F5344CB8AC3E}">
        <p14:creationId xmlns:p14="http://schemas.microsoft.com/office/powerpoint/2010/main" val="2032457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Eine Debatte mit offenem Ausgang</a:t>
            </a:r>
            <a:endParaRPr lang="de-DE" dirty="0"/>
          </a:p>
        </p:txBody>
      </p:sp>
      <p:sp>
        <p:nvSpPr>
          <p:cNvPr id="3" name="Inhaltsplatzhalter 2"/>
          <p:cNvSpPr>
            <a:spLocks noGrp="1"/>
          </p:cNvSpPr>
          <p:nvPr>
            <p:ph idx="1"/>
          </p:nvPr>
        </p:nvSpPr>
        <p:spPr/>
        <p:txBody>
          <a:bodyPr>
            <a:normAutofit fontScale="85000" lnSpcReduction="10000"/>
          </a:bodyPr>
          <a:lstStyle/>
          <a:p>
            <a:r>
              <a:rPr lang="de-DE" sz="2000" dirty="0" smtClean="0"/>
              <a:t>Die Diskussion über die regulatorische Zukunft des Internet ist wichtig und wir sind mitten drin. Das Ergebnis aber ist völlig offen. </a:t>
            </a:r>
          </a:p>
          <a:p>
            <a:r>
              <a:rPr lang="de-DE" sz="2000" dirty="0" smtClean="0"/>
              <a:t>Die Dimension von „Netzpolitik“ und die Zusammenhänge werden auch von vielen Protagonisten noch nicht übersehen. Vor der intellektuellen Komplexität der Zusammenhänge kapitulieren selbst technikaffine „Netzaktivisten“ und flüchten sich in symbolische Diskussionen und Forderungen.</a:t>
            </a:r>
          </a:p>
          <a:p>
            <a:r>
              <a:rPr lang="de-DE" sz="2000" dirty="0" smtClean="0"/>
              <a:t>Internationale Institutionen und Verhandlungen wie zu TRIPS, ACTA oder ITRs sind Bausteine eines „großen Ganzen“ weltweiter Regulierung des Internet, das aber heute noch keine Form erkennen lässt. </a:t>
            </a:r>
          </a:p>
          <a:p>
            <a:r>
              <a:rPr lang="de-DE" sz="2000" dirty="0" smtClean="0"/>
              <a:t>Sich darüber zu informieren und zumindest zu versuchen, sich an der Gestaltung im Interesse einer offenen, demokratischen und rechtsstaatlichen Gesellschaft kompetent und konstruktiv zu beteiligen, muss als wichtiges politisches Ziel erkannt werden.</a:t>
            </a:r>
          </a:p>
          <a:p>
            <a:r>
              <a:rPr lang="de-DE" sz="2000" dirty="0" smtClean="0"/>
              <a:t>Wichtig ist zudem, dass die Regulierung des Internets im globalen Maßstab nur unter Berücksichtigung der drei Dimensionen unter intelligenter Ausnutzung aller vier möglichen Handlungsfelder auf all diesen Ebenen gelingen kann . Nationales Recht und Gesetze dagegen allein nicht mehr hinreichen können.  </a:t>
            </a:r>
            <a:endParaRPr lang="de-DE" sz="2000" dirty="0"/>
          </a:p>
        </p:txBody>
      </p:sp>
    </p:spTree>
    <p:extLst>
      <p:ext uri="{BB962C8B-B14F-4D97-AF65-F5344CB8AC3E}">
        <p14:creationId xmlns:p14="http://schemas.microsoft.com/office/powerpoint/2010/main" val="1689631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Zeichenbereich 11"/>
          <p:cNvGrpSpPr/>
          <p:nvPr/>
        </p:nvGrpSpPr>
        <p:grpSpPr>
          <a:xfrm>
            <a:off x="0" y="-33948"/>
            <a:ext cx="9079367" cy="6891948"/>
            <a:chOff x="0" y="0"/>
            <a:chExt cx="5760743" cy="4105275"/>
          </a:xfrm>
        </p:grpSpPr>
        <p:sp>
          <p:nvSpPr>
            <p:cNvPr id="5" name="Rechteck 4"/>
            <p:cNvSpPr/>
            <p:nvPr/>
          </p:nvSpPr>
          <p:spPr>
            <a:xfrm>
              <a:off x="0" y="0"/>
              <a:ext cx="5760720" cy="4105275"/>
            </a:xfrm>
            <a:prstGeom prst="rect">
              <a:avLst/>
            </a:prstGeom>
            <a:noFill/>
          </p:spPr>
        </p:sp>
        <p:pic>
          <p:nvPicPr>
            <p:cNvPr id="6" name="Inhaltsplatzhalter 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86113"/>
              <a:ext cx="4686214" cy="2514233"/>
            </a:xfrm>
            <a:prstGeom prst="rect">
              <a:avLst/>
            </a:prstGeom>
            <a:noFill/>
            <a:extLst>
              <a:ext uri="{909E8E84-426E-40DD-AFC4-6F175D3DCCD1}">
                <a14:hiddenFill xmlns:a14="http://schemas.microsoft.com/office/drawing/2010/main">
                  <a:solidFill>
                    <a:srgbClr val="FFFFFF"/>
                  </a:solidFill>
                </a14:hiddenFill>
              </a:ext>
            </a:extLst>
          </p:spPr>
        </p:pic>
        <p:pic>
          <p:nvPicPr>
            <p:cNvPr id="7" name="Inhaltsplatzhalter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843932"/>
              <a:ext cx="4676307" cy="2573227"/>
            </a:xfrm>
            <a:prstGeom prst="rect">
              <a:avLst/>
            </a:prstGeom>
            <a:noFill/>
            <a:extLst>
              <a:ext uri="{909E8E84-426E-40DD-AFC4-6F175D3DCCD1}">
                <a14:hiddenFill xmlns:a14="http://schemas.microsoft.com/office/drawing/2010/main">
                  <a:solidFill>
                    <a:srgbClr val="FFFFFF"/>
                  </a:solidFill>
                </a14:hiddenFill>
              </a:ext>
            </a:extLst>
          </p:spPr>
        </p:pic>
        <p:pic>
          <p:nvPicPr>
            <p:cNvPr id="8" name="Titel 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2707" y="114386"/>
              <a:ext cx="4824918" cy="716036"/>
            </a:xfrm>
            <a:prstGeom prst="rect">
              <a:avLst/>
            </a:prstGeom>
            <a:noFill/>
            <a:extLst>
              <a:ext uri="{909E8E84-426E-40DD-AFC4-6F175D3DCCD1}">
                <a14:hiddenFill xmlns:a14="http://schemas.microsoft.com/office/drawing/2010/main">
                  <a:solidFill>
                    <a:srgbClr val="FFFFFF"/>
                  </a:solidFill>
                </a14:hiddenFill>
              </a:ext>
            </a:extLst>
          </p:spPr>
        </p:pic>
        <p:sp>
          <p:nvSpPr>
            <p:cNvPr id="9" name="Rechteck 8"/>
            <p:cNvSpPr>
              <a:spLocks noChangeArrowheads="1"/>
            </p:cNvSpPr>
            <p:nvPr/>
          </p:nvSpPr>
          <p:spPr bwMode="auto">
            <a:xfrm>
              <a:off x="4058443" y="1373078"/>
              <a:ext cx="487782" cy="366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52121" tIns="26060" rIns="52121" bIns="26060" anchor="t" anchorCtr="0">
              <a:spAutoFit/>
            </a:bodyPr>
            <a:lstStyle/>
            <a:p>
              <a:pPr>
                <a:lnSpc>
                  <a:spcPct val="115000"/>
                </a:lnSpc>
                <a:spcBef>
                  <a:spcPts val="500"/>
                </a:spcBef>
                <a:spcAft>
                  <a:spcPts val="1000"/>
                </a:spcAft>
              </a:pPr>
              <a:r>
                <a:rPr lang="de-DE" sz="1050">
                  <a:solidFill>
                    <a:srgbClr val="000000"/>
                  </a:solidFill>
                  <a:effectLst/>
                  <a:latin typeface="Corbel"/>
                  <a:ea typeface="DejaVu Sans"/>
                  <a:cs typeface="Corbel"/>
                </a:rPr>
                <a:t>Inhalte</a:t>
              </a:r>
              <a:endParaRPr lang="de-DE" sz="1200">
                <a:effectLst/>
                <a:latin typeface="Cambria"/>
                <a:ea typeface="DejaVu Sans"/>
                <a:cs typeface="Times New Roman"/>
              </a:endParaRPr>
            </a:p>
          </p:txBody>
        </p:sp>
        <p:sp>
          <p:nvSpPr>
            <p:cNvPr id="10" name="Rechteck 9"/>
            <p:cNvSpPr>
              <a:spLocks noChangeArrowheads="1"/>
            </p:cNvSpPr>
            <p:nvPr/>
          </p:nvSpPr>
          <p:spPr bwMode="auto">
            <a:xfrm>
              <a:off x="4058443" y="1818462"/>
              <a:ext cx="1418692" cy="927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2121" tIns="26060" rIns="52121" bIns="26060" anchor="t" anchorCtr="0">
              <a:spAutoFit/>
            </a:bodyPr>
            <a:lstStyle/>
            <a:p>
              <a:pPr>
                <a:lnSpc>
                  <a:spcPct val="115000"/>
                </a:lnSpc>
                <a:spcBef>
                  <a:spcPts val="500"/>
                </a:spcBef>
                <a:spcAft>
                  <a:spcPts val="1000"/>
                </a:spcAft>
              </a:pPr>
              <a:r>
                <a:rPr lang="de-DE" sz="1050">
                  <a:solidFill>
                    <a:srgbClr val="000000"/>
                  </a:solidFill>
                  <a:effectLst/>
                  <a:latin typeface="Corbel"/>
                  <a:ea typeface="DejaVu Sans"/>
                  <a:cs typeface="Corbel"/>
                </a:rPr>
                <a:t>Strukturen und Konventionen der Datenkommunikation (Code, Software)</a:t>
              </a:r>
              <a:endParaRPr lang="de-DE" sz="1200">
                <a:effectLst/>
                <a:latin typeface="Cambria"/>
                <a:ea typeface="DejaVu Sans"/>
                <a:cs typeface="Times New Roman"/>
              </a:endParaRPr>
            </a:p>
          </p:txBody>
        </p:sp>
        <p:sp>
          <p:nvSpPr>
            <p:cNvPr id="11" name="Rechteck 10"/>
            <p:cNvSpPr>
              <a:spLocks noChangeArrowheads="1"/>
            </p:cNvSpPr>
            <p:nvPr/>
          </p:nvSpPr>
          <p:spPr bwMode="auto">
            <a:xfrm>
              <a:off x="4058427" y="2791641"/>
              <a:ext cx="1418692" cy="927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2121" tIns="26060" rIns="52121" bIns="26060" anchor="t" anchorCtr="0">
              <a:spAutoFit/>
            </a:bodyPr>
            <a:lstStyle/>
            <a:p>
              <a:pPr>
                <a:lnSpc>
                  <a:spcPct val="115000"/>
                </a:lnSpc>
                <a:spcBef>
                  <a:spcPts val="500"/>
                </a:spcBef>
                <a:spcAft>
                  <a:spcPts val="1000"/>
                </a:spcAft>
              </a:pPr>
              <a:r>
                <a:rPr lang="de-DE" sz="1050">
                  <a:solidFill>
                    <a:srgbClr val="000000"/>
                  </a:solidFill>
                  <a:effectLst/>
                  <a:latin typeface="Corbel"/>
                  <a:ea typeface="DejaVu Sans"/>
                  <a:cs typeface="Corbel"/>
                </a:rPr>
                <a:t>Technik der Datenkommunikation (Telekommunikation, Hardware)</a:t>
              </a:r>
              <a:endParaRPr lang="de-DE" sz="1200">
                <a:effectLst/>
                <a:latin typeface="Cambria"/>
                <a:ea typeface="DejaVu Sans"/>
                <a:cs typeface="Times New Roman"/>
              </a:endParaRPr>
            </a:p>
          </p:txBody>
        </p:sp>
        <p:pic>
          <p:nvPicPr>
            <p:cNvPr id="12" name="Inhaltsplatzhalter 3"/>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3207" y="183738"/>
              <a:ext cx="4676307" cy="2576830"/>
            </a:xfrm>
            <a:prstGeom prst="rect">
              <a:avLst/>
            </a:prstGeom>
            <a:noFill/>
            <a:extLst>
              <a:ext uri="{909E8E84-426E-40DD-AFC4-6F175D3DCCD1}">
                <a14:hiddenFill xmlns:a14="http://schemas.microsoft.com/office/drawing/2010/main">
                  <a:solidFill>
                    <a:srgbClr val="FFFFFF"/>
                  </a:solidFill>
                </a14:hiddenFill>
              </a:ext>
            </a:extLst>
          </p:spPr>
        </p:pic>
        <p:sp>
          <p:nvSpPr>
            <p:cNvPr id="13" name="Foliennummernplatzhalter 12"/>
            <p:cNvSpPr txBox="1">
              <a:spLocks/>
            </p:cNvSpPr>
            <p:nvPr/>
          </p:nvSpPr>
          <p:spPr bwMode="auto">
            <a:xfrm>
              <a:off x="5308581" y="3588288"/>
              <a:ext cx="416112" cy="155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2121" tIns="26060" rIns="52121" bIns="0" anchor="b" anchorCtr="0">
              <a:noAutofit/>
            </a:bodyPr>
            <a:lstStyle/>
            <a:p>
              <a:pPr algn="r">
                <a:lnSpc>
                  <a:spcPct val="115000"/>
                </a:lnSpc>
                <a:spcBef>
                  <a:spcPts val="500"/>
                </a:spcBef>
                <a:spcAft>
                  <a:spcPts val="1000"/>
                </a:spcAft>
              </a:pPr>
              <a:r>
                <a:rPr lang="de-DE" sz="700">
                  <a:solidFill>
                    <a:srgbClr val="3F3F3F"/>
                  </a:solidFill>
                  <a:effectLst/>
                  <a:latin typeface="Corbel"/>
                  <a:ea typeface="DejaVu Sans"/>
                  <a:cs typeface="Corbel"/>
                </a:rPr>
                <a:t>1</a:t>
              </a:r>
              <a:endParaRPr lang="de-DE" sz="1200">
                <a:effectLst/>
                <a:latin typeface="Cambria"/>
                <a:ea typeface="DejaVu Sans"/>
                <a:cs typeface="Times New Roman"/>
              </a:endParaRPr>
            </a:p>
          </p:txBody>
        </p:sp>
        <p:sp>
          <p:nvSpPr>
            <p:cNvPr id="14" name="Rechteck 13"/>
            <p:cNvSpPr>
              <a:spLocks noChangeArrowheads="1"/>
            </p:cNvSpPr>
            <p:nvPr/>
          </p:nvSpPr>
          <p:spPr bwMode="auto">
            <a:xfrm>
              <a:off x="4058206" y="764673"/>
              <a:ext cx="1702537" cy="6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2121" tIns="26060" rIns="52121" bIns="26060" anchor="t" anchorCtr="0">
              <a:spAutoFit/>
            </a:bodyPr>
            <a:lstStyle/>
            <a:p>
              <a:pPr>
                <a:lnSpc>
                  <a:spcPct val="115000"/>
                </a:lnSpc>
                <a:spcBef>
                  <a:spcPts val="500"/>
                </a:spcBef>
                <a:spcAft>
                  <a:spcPts val="1000"/>
                </a:spcAft>
              </a:pPr>
              <a:r>
                <a:rPr lang="de-DE" sz="900">
                  <a:solidFill>
                    <a:srgbClr val="000000"/>
                  </a:solidFill>
                  <a:effectLst/>
                  <a:latin typeface="Corbel"/>
                  <a:ea typeface="DejaVu Sans"/>
                  <a:cs typeface="Corbel"/>
                </a:rPr>
                <a:t>Regulierung im Internet muss die 4 Handlungsfelder in den 3 Dimensionen erkennen:  </a:t>
              </a:r>
              <a:endParaRPr lang="de-DE" sz="1200">
                <a:effectLst/>
                <a:latin typeface="Cambria"/>
                <a:ea typeface="DejaVu Sans"/>
                <a:cs typeface="Times New Roman"/>
              </a:endParaRPr>
            </a:p>
          </p:txBody>
        </p:sp>
      </p:grpSp>
    </p:spTree>
    <p:extLst>
      <p:ext uri="{BB962C8B-B14F-4D97-AF65-F5344CB8AC3E}">
        <p14:creationId xmlns:p14="http://schemas.microsoft.com/office/powerpoint/2010/main" val="207964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Demokratie und Staat</a:t>
            </a:r>
            <a:endParaRPr lang="de-DE" dirty="0"/>
          </a:p>
        </p:txBody>
      </p:sp>
      <p:sp>
        <p:nvSpPr>
          <p:cNvPr id="3" name="Inhaltsplatzhalter 2"/>
          <p:cNvSpPr>
            <a:spLocks noGrp="1"/>
          </p:cNvSpPr>
          <p:nvPr>
            <p:ph idx="1"/>
          </p:nvPr>
        </p:nvSpPr>
        <p:spPr/>
        <p:txBody>
          <a:bodyPr>
            <a:noAutofit/>
          </a:bodyPr>
          <a:lstStyle/>
          <a:p>
            <a:r>
              <a:rPr lang="de-DE" sz="1600" dirty="0" smtClean="0"/>
              <a:t>Demokratie und Nationalstaat bedingen nach allen historischen Erfahrungen einander (Ahrend 1963). Der Nationalstaat europäischer Prägung beruht dabei auf der „Dreieinigkeit von Volk – Territorium – und Staat“. </a:t>
            </a:r>
          </a:p>
          <a:p>
            <a:r>
              <a:rPr lang="de-DE" sz="1600" dirty="0" smtClean="0"/>
              <a:t>Das Internet jedoch ist seiner technischen Struktur nach schnell, digital und flüchtig und damit nicht nur technisch und territorial grenzüberschreitend. </a:t>
            </a:r>
          </a:p>
          <a:p>
            <a:r>
              <a:rPr lang="de-DE" sz="1600" dirty="0" smtClean="0"/>
              <a:t>Der Fluss der Daten im Internet orientiert sich dabei nicht an überkommenden nationalstaatlichen Grenzen. Zugleich verliert im Digitalen alles, was auf Körperlichkeit und Ortsbezogenheit beruht, seinen zwangsläufigen Anknüpfungspunkt. Beim „</a:t>
            </a:r>
            <a:r>
              <a:rPr lang="de-DE" sz="1600" dirty="0" err="1" smtClean="0"/>
              <a:t>Cloud</a:t>
            </a:r>
            <a:r>
              <a:rPr lang="de-DE" sz="1600" dirty="0" smtClean="0"/>
              <a:t> Computing“ ist selbst der Ort der Datenverarbeitung nicht mehr dediziert.</a:t>
            </a:r>
          </a:p>
          <a:p>
            <a:r>
              <a:rPr lang="de-DE" sz="1600" dirty="0" smtClean="0"/>
              <a:t>Der Prozess der „Globalisierung“ erfährt daher durch seine „jüngere Schwester“ Internet weitere Dynamik und führt zu einer weiteren „</a:t>
            </a:r>
            <a:r>
              <a:rPr lang="de-DE" sz="1600" dirty="0" err="1" smtClean="0"/>
              <a:t>Entmächtigung</a:t>
            </a:r>
            <a:r>
              <a:rPr lang="de-DE" sz="1600" dirty="0" smtClean="0"/>
              <a:t> des Nationalstaates“. Habermas (1999: 428) unterscheidet dabei drei Aspekte: </a:t>
            </a:r>
          </a:p>
          <a:p>
            <a:pPr lvl="1"/>
            <a:r>
              <a:rPr lang="de-DE" sz="1600" dirty="0" smtClean="0"/>
              <a:t>der Verlust staatlicher Kontrollfähigkeiten, </a:t>
            </a:r>
          </a:p>
          <a:p>
            <a:pPr lvl="1"/>
            <a:r>
              <a:rPr lang="de-DE" sz="1600" dirty="0" smtClean="0"/>
              <a:t>wachsende Legitimationsdefizite im Entscheidungsgang und </a:t>
            </a:r>
          </a:p>
          <a:p>
            <a:pPr lvl="1"/>
            <a:r>
              <a:rPr lang="de-DE" sz="1600" dirty="0" smtClean="0"/>
              <a:t>die zunehmende Unfähigkeit, legitimationswirksame Steuerungs- und Organisationsleistungen zu erbringen.</a:t>
            </a:r>
            <a:endParaRPr lang="de-DE" sz="1600" dirty="0"/>
          </a:p>
        </p:txBody>
      </p:sp>
    </p:spTree>
    <p:extLst>
      <p:ext uri="{BB962C8B-B14F-4D97-AF65-F5344CB8AC3E}">
        <p14:creationId xmlns:p14="http://schemas.microsoft.com/office/powerpoint/2010/main" val="358734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Soft- und </a:t>
            </a:r>
            <a:r>
              <a:rPr lang="de-DE" dirty="0" err="1" smtClean="0"/>
              <a:t>Hardlaw</a:t>
            </a:r>
            <a:endParaRPr lang="de-DE" dirty="0"/>
          </a:p>
        </p:txBody>
      </p:sp>
      <p:sp>
        <p:nvSpPr>
          <p:cNvPr id="3" name="Inhaltsplatzhalter 2"/>
          <p:cNvSpPr>
            <a:spLocks noGrp="1"/>
          </p:cNvSpPr>
          <p:nvPr>
            <p:ph idx="1"/>
          </p:nvPr>
        </p:nvSpPr>
        <p:spPr/>
        <p:txBody>
          <a:bodyPr>
            <a:normAutofit fontScale="62500" lnSpcReduction="20000"/>
          </a:bodyPr>
          <a:lstStyle/>
          <a:p>
            <a:r>
              <a:rPr lang="de-DE" dirty="0" smtClean="0"/>
              <a:t>Im Recht kommen normative Wert- und </a:t>
            </a:r>
            <a:r>
              <a:rPr lang="de-DE" dirty="0" err="1" smtClean="0"/>
              <a:t>Unwertentscheidungen</a:t>
            </a:r>
            <a:r>
              <a:rPr lang="de-DE" dirty="0" smtClean="0"/>
              <a:t> einer Gesellschaft zum Ausdruck. Geschriebene Normen ("Hartrechtsnormen") werden dabei durch Programmsätze und Richtlinien („Soft Law“) überlagert, die als leitende Prinzipien in den Prozess der Auslegung einfachen Rechts eingehen. </a:t>
            </a:r>
          </a:p>
          <a:p>
            <a:r>
              <a:rPr lang="de-DE" dirty="0" smtClean="0"/>
              <a:t>Fundamentale Institutionen des Rechts sind auch in Deutschland nicht in geschriebenen Gesetzen enthalten, sondern wurden etwa durch richterliche Rechtsfortbildung entwickelt. Prominentes Beispiel ist das aus den Grundrechten „herausgelesene“ Persönlichkeits- und Unternehmensrecht, aus dem sich aus Rechte wie der Schutz von Ehre, Privatsphäre und Datenschutz herleiten lassen. </a:t>
            </a:r>
          </a:p>
          <a:p>
            <a:r>
              <a:rPr lang="de-DE" dirty="0" smtClean="0"/>
              <a:t>Auch andere „Normgeber“ können auf diesem Wege „Recht“ setzen. Im Internet geschieht dieses heute in vielfältiger Weise, beispielsweise durch private Normierungs- oder Regulierungsinstitutionen wie die IETF oder die ICANN. Sie füllen mit dem von ihnen geschaffenen „Soft Law“ die Lücke, in denen es Bedarf nach (weltweiter) Regelung gibt, aber (noch) keinen verbindlichen global anerkannten (hoheitlichen) Regulierer. </a:t>
            </a:r>
          </a:p>
        </p:txBody>
      </p:sp>
    </p:spTree>
    <p:extLst>
      <p:ext uri="{BB962C8B-B14F-4D97-AF65-F5344CB8AC3E}">
        <p14:creationId xmlns:p14="http://schemas.microsoft.com/office/powerpoint/2010/main" val="4292909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ime-az.com/images/2013/05/20130513ecosystem_big.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764704"/>
            <a:ext cx="6705070" cy="6363127"/>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de-DE" dirty="0" smtClean="0"/>
              <a:t>Internet </a:t>
            </a:r>
            <a:r>
              <a:rPr lang="de-DE" dirty="0" err="1" smtClean="0"/>
              <a:t>Ecosystem</a:t>
            </a:r>
            <a:endParaRPr lang="de-DE" dirty="0"/>
          </a:p>
        </p:txBody>
      </p:sp>
    </p:spTree>
    <p:extLst>
      <p:ext uri="{BB962C8B-B14F-4D97-AF65-F5344CB8AC3E}">
        <p14:creationId xmlns:p14="http://schemas.microsoft.com/office/powerpoint/2010/main" val="2070950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Multi-</a:t>
            </a:r>
            <a:r>
              <a:rPr lang="de-DE" dirty="0" err="1" smtClean="0"/>
              <a:t>Stakeholder</a:t>
            </a:r>
            <a:r>
              <a:rPr lang="de-DE" dirty="0" smtClean="0"/>
              <a:t>-Systeme als Ersatz für staatliche Regulierung?</a:t>
            </a:r>
            <a:endParaRPr lang="de-DE" dirty="0"/>
          </a:p>
        </p:txBody>
      </p:sp>
      <p:sp>
        <p:nvSpPr>
          <p:cNvPr id="3" name="Inhaltsplatzhalter 2"/>
          <p:cNvSpPr>
            <a:spLocks noGrp="1"/>
          </p:cNvSpPr>
          <p:nvPr>
            <p:ph idx="1"/>
          </p:nvPr>
        </p:nvSpPr>
        <p:spPr/>
        <p:txBody>
          <a:bodyPr>
            <a:normAutofit fontScale="62500" lnSpcReduction="20000"/>
          </a:bodyPr>
          <a:lstStyle/>
          <a:p>
            <a:r>
              <a:rPr lang="de-DE" dirty="0" smtClean="0"/>
              <a:t>Das Multi-</a:t>
            </a:r>
            <a:r>
              <a:rPr lang="de-DE" dirty="0" err="1" smtClean="0"/>
              <a:t>Stakeholder</a:t>
            </a:r>
            <a:r>
              <a:rPr lang="de-DE" dirty="0" smtClean="0"/>
              <a:t>-System der IETF oder gar Ideen von „Liquid Democracy“, erscheinen manchen als Ergänzung oder gar Alternative zum überkommenen System von Wahlen, Parlament und Regierung im Nationalstaat.  </a:t>
            </a:r>
          </a:p>
          <a:p>
            <a:r>
              <a:rPr lang="de-DE" dirty="0" smtClean="0"/>
              <a:t>In einem demokratischen Rechtsstaat kann jedoch nicht jede zu einer bestimmten, noch nicht entschiedenen Frage gebildete, methodengerecht begründete und mit dem Anspruch auf Richtigkeit vorgetragene Rechtsansicht „Recht“ bilden, sondern nur der Ausspruch einer demokratisch legitimierten, dazu kompetenten Instanz (Gesetzgeber oder Richter). Denn es fehlt den frei gebildeten Institutionen die Anbindung an einen legitimierenden Gesellschaftsvertrag, der universelle Geltung beansprucht.</a:t>
            </a:r>
          </a:p>
          <a:p>
            <a:r>
              <a:rPr lang="de-DE" dirty="0" smtClean="0"/>
              <a:t>Regeln wie eine „Netiquette“ oder auch technische Standards wie die RFCs wären somit allein im bestehenden System </a:t>
            </a:r>
            <a:r>
              <a:rPr lang="de-DE" dirty="0" smtClean="0"/>
              <a:t>hoheitlicher Staaten </a:t>
            </a:r>
            <a:r>
              <a:rPr lang="de-DE" dirty="0" smtClean="0"/>
              <a:t>nicht hinreichend. Sie können deren „Hard Law“ ergänzen, aber nicht ersetzen, Herausforderungen des nationalen Staates also „nur“ abmildern, aber nicht lösen können.</a:t>
            </a:r>
          </a:p>
          <a:p>
            <a:endParaRPr lang="de-DE" dirty="0"/>
          </a:p>
        </p:txBody>
      </p:sp>
    </p:spTree>
    <p:extLst>
      <p:ext uri="{BB962C8B-B14F-4D97-AF65-F5344CB8AC3E}">
        <p14:creationId xmlns:p14="http://schemas.microsoft.com/office/powerpoint/2010/main" val="248530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Parlamente, Regierungen, Gerichte</a:t>
            </a:r>
            <a:endParaRPr lang="de-DE" dirty="0"/>
          </a:p>
        </p:txBody>
      </p:sp>
      <p:sp>
        <p:nvSpPr>
          <p:cNvPr id="3" name="Inhaltsplatzhalter 2"/>
          <p:cNvSpPr>
            <a:spLocks noGrp="1"/>
          </p:cNvSpPr>
          <p:nvPr>
            <p:ph idx="1"/>
          </p:nvPr>
        </p:nvSpPr>
        <p:spPr>
          <a:xfrm>
            <a:off x="457200" y="1639341"/>
            <a:ext cx="8229600" cy="4525963"/>
          </a:xfrm>
        </p:spPr>
        <p:txBody>
          <a:bodyPr>
            <a:noAutofit/>
          </a:bodyPr>
          <a:lstStyle/>
          <a:p>
            <a:r>
              <a:rPr lang="de-DE" sz="1800" dirty="0" smtClean="0"/>
              <a:t>Während die Sicherheit der Rechtsetzung durch Parlament, Regierung und Gerichte auch in der globalen „Informationsgesellschaft“ weiterhin (auch allein im innerstaatlichen Raum) gewährleistet werden kann, schwindet im Internet jedoch die Sicherheit der Rechtserkenntnis und der Rechtsdurchsetzung selbst bei eigentlich rein innerstaatlichen Tatbeständen.</a:t>
            </a:r>
          </a:p>
          <a:p>
            <a:r>
              <a:rPr lang="de-DE" sz="1800" dirty="0" smtClean="0"/>
              <a:t>Beispiele: </a:t>
            </a:r>
          </a:p>
          <a:p>
            <a:pPr lvl="1"/>
            <a:r>
              <a:rPr lang="de-DE" sz="1800" dirty="0" smtClean="0"/>
              <a:t>Zustellungsprobleme bei „anonymen“ Webseiten</a:t>
            </a:r>
          </a:p>
          <a:p>
            <a:pPr lvl="1"/>
            <a:r>
              <a:rPr lang="de-DE" sz="1800" dirty="0" smtClean="0"/>
              <a:t>„Wiki-</a:t>
            </a:r>
            <a:r>
              <a:rPr lang="de-DE" sz="1800" dirty="0" err="1" smtClean="0"/>
              <a:t>Immunity</a:t>
            </a:r>
            <a:r>
              <a:rPr lang="de-DE" sz="1800" dirty="0" smtClean="0"/>
              <a:t>“</a:t>
            </a:r>
          </a:p>
          <a:p>
            <a:pPr lvl="1"/>
            <a:r>
              <a:rPr lang="de-DE" sz="1800" dirty="0" smtClean="0"/>
              <a:t>Fernmeldegeheimnis bei grenzüberschreitendem Datenschutz</a:t>
            </a:r>
          </a:p>
          <a:p>
            <a:r>
              <a:rPr lang="de-DE" sz="1800" dirty="0" smtClean="0"/>
              <a:t>Dieses hat seine Ursache einerseits in „hausgemachten“ Problemen, bei denen bereits durch Anpassungen des nationalen Rechts Verbesserungen erreicht werden könnten, aber auch in nationalrechtlich nicht befriedigend lösbaren Kollisionen gegensätzlicher Rechtsnormen, die zum Teil, aber nicht zwangsläufig, auf unterschiedlichen normativen Wertungen beruhen, sowie dem „Code“ als neue Dimension der Regulierung, die von Politik und Staat verlangt, sich zusätzlich zum Recht, auf „Technikgestaltung“ als zusätzliches Regelungsinstrument einzulassen.</a:t>
            </a:r>
            <a:endParaRPr lang="de-DE" sz="1800" dirty="0"/>
          </a:p>
        </p:txBody>
      </p:sp>
    </p:spTree>
    <p:extLst>
      <p:ext uri="{BB962C8B-B14F-4D97-AF65-F5344CB8AC3E}">
        <p14:creationId xmlns:p14="http://schemas.microsoft.com/office/powerpoint/2010/main" val="3708118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Herausforderung: Rechtsdurchsetzung</a:t>
            </a:r>
            <a:endParaRPr lang="de-DE" dirty="0"/>
          </a:p>
        </p:txBody>
      </p:sp>
      <p:sp>
        <p:nvSpPr>
          <p:cNvPr id="3" name="Inhaltsplatzhalter 2"/>
          <p:cNvSpPr>
            <a:spLocks noGrp="1"/>
          </p:cNvSpPr>
          <p:nvPr>
            <p:ph idx="1"/>
          </p:nvPr>
        </p:nvSpPr>
        <p:spPr/>
        <p:txBody>
          <a:bodyPr>
            <a:noAutofit/>
          </a:bodyPr>
          <a:lstStyle/>
          <a:p>
            <a:r>
              <a:rPr lang="de-DE" sz="1700" dirty="0" smtClean="0"/>
              <a:t>Rechtsstaatliches Recht fordert neben Sicherheit der Rechtserkenntnis aber eben auch Sicherheit der Rechtsdurchsetzung.</a:t>
            </a:r>
          </a:p>
          <a:p>
            <a:r>
              <a:rPr lang="de-DE" sz="1700" dirty="0" smtClean="0"/>
              <a:t>Wenn beispielsweise die SPD als ihre „große Aufgabe des 21. Jahrhunderts“ die „Globalisierung durch demokratische Politik“ gestalten will und dabei in ihrem Grundsatzprogramm auf „die Stärke des Rechts“ setzt, „um das Recht des Stärkeren zu überwinden“, erweisen sich Fragen nach effizienter Rechtsdurchsetzung im Internet (die sich natürlich auch in allen möglichen anderen Konstellationen der Globalisierung stellen) damit nicht nur für diese Partei als fundamentale Fragen der Glaubwürdigkeit und der politischen Gestaltungsfähigkeit. </a:t>
            </a:r>
          </a:p>
          <a:p>
            <a:r>
              <a:rPr lang="de-DE" sz="1700" dirty="0" smtClean="0"/>
              <a:t>Nimmt eine Partei wie die SPD den eigenen Gestaltungsanspruch durch Recht also ernst – aus dem sich letztlich auch immer der Anspruch nach Erwerb einer Regierungsmehrheit ableitet –  muss sie sich der Frage der effektiven Durchsetzbarkeit rechtlicher Normen ernsthaft annehmen und dringend nach Lösungen suchen.</a:t>
            </a:r>
          </a:p>
          <a:p>
            <a:r>
              <a:rPr lang="de-DE" sz="1700" dirty="0" smtClean="0"/>
              <a:t>Empörung, aber eben auch die Hilflosigkeit, wie man z.B. der Bespitzelung deutscher Bürger </a:t>
            </a:r>
            <a:r>
              <a:rPr lang="de-DE" sz="1700" dirty="0" smtClean="0"/>
              <a:t>im Internet </a:t>
            </a:r>
            <a:r>
              <a:rPr lang="de-DE" sz="1700" dirty="0" smtClean="0"/>
              <a:t>durch NSA und </a:t>
            </a:r>
            <a:r>
              <a:rPr lang="de-DE" sz="1700" dirty="0"/>
              <a:t>GCHQ</a:t>
            </a:r>
            <a:r>
              <a:rPr lang="de-DE" sz="1700" dirty="0" smtClean="0"/>
              <a:t> im Ausland begegnen soll, zeigen die Brisanz des Problems.</a:t>
            </a:r>
            <a:endParaRPr lang="de-DE" sz="1700" dirty="0"/>
          </a:p>
        </p:txBody>
      </p:sp>
    </p:spTree>
    <p:extLst>
      <p:ext uri="{BB962C8B-B14F-4D97-AF65-F5344CB8AC3E}">
        <p14:creationId xmlns:p14="http://schemas.microsoft.com/office/powerpoint/2010/main" val="53909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dirty="0" smtClean="0"/>
              <a:t>Schwäche staatlichen Rechts als Garant von Freiheit?</a:t>
            </a:r>
            <a:endParaRPr lang="de-DE" sz="3600" dirty="0"/>
          </a:p>
        </p:txBody>
      </p:sp>
      <p:sp>
        <p:nvSpPr>
          <p:cNvPr id="3" name="Inhaltsplatzhalter 2"/>
          <p:cNvSpPr>
            <a:spLocks noGrp="1"/>
          </p:cNvSpPr>
          <p:nvPr>
            <p:ph idx="1"/>
          </p:nvPr>
        </p:nvSpPr>
        <p:spPr/>
        <p:txBody>
          <a:bodyPr>
            <a:normAutofit fontScale="62500" lnSpcReduction="20000"/>
          </a:bodyPr>
          <a:lstStyle/>
          <a:p>
            <a:r>
              <a:rPr lang="de-DE" dirty="0" smtClean="0"/>
              <a:t>Das Internet unterliegt trotz seiner Größe weder einer zentralen technischen, noch einer einheitlichen staatlichen Kontrolle. Dieses hat in den vergangenen Jahren den Eindruck grenzenloser Freiheit erzeugt. </a:t>
            </a:r>
          </a:p>
          <a:p>
            <a:r>
              <a:rPr lang="de-DE" dirty="0" smtClean="0"/>
              <a:t>Aber: „Es liegt nicht in der Natur des Cyberspace, </a:t>
            </a:r>
            <a:r>
              <a:rPr lang="de-DE" dirty="0" err="1" smtClean="0"/>
              <a:t>unregulierbar</a:t>
            </a:r>
            <a:r>
              <a:rPr lang="de-DE" dirty="0" smtClean="0"/>
              <a:t> zu sein, weil der Cyberspace keine Natur hat. Er besteht nur aus Code – die Software und Hardware macht den Cyberspace zu dem, was er ist. Und die kann man natürlich verändern.“ </a:t>
            </a:r>
          </a:p>
          <a:p>
            <a:r>
              <a:rPr lang="de-DE" dirty="0" smtClean="0"/>
              <a:t>Und: "Der Cyberspace besitzt die Möglichkeiten, der am umfassendsten regulierte Raum zu sein, den wir jemals gekannt haben. Er hat das Potential, die Antithese eines Freiheitsraums zu sein, und wir sind dabei diese Transformation der Freiheit in Kontrolle zu verschlafen" (</a:t>
            </a:r>
            <a:r>
              <a:rPr lang="de-DE" dirty="0" err="1" smtClean="0"/>
              <a:t>Lessig</a:t>
            </a:r>
            <a:r>
              <a:rPr lang="de-DE" dirty="0" smtClean="0"/>
              <a:t> 1998: 3).</a:t>
            </a:r>
          </a:p>
          <a:p>
            <a:r>
              <a:rPr lang="de-DE" dirty="0" smtClean="0"/>
              <a:t>Die Schwäche eines Rechtstaates gegenüber dem Internet ist kein Garant von Freiheit: Das bestehende Vakuum wird von anderen privaten oder autoritären (staatlichen) Mächten ausgefüllt, die die Möglichkeiten der Gestaltung des „Cyberspace“ in ihrem Interesse und eben auch gegen die Freiheit seiner Nutzer ausgestalten können.</a:t>
            </a:r>
            <a:endParaRPr lang="de-DE" dirty="0"/>
          </a:p>
        </p:txBody>
      </p:sp>
    </p:spTree>
    <p:extLst>
      <p:ext uri="{BB962C8B-B14F-4D97-AF65-F5344CB8AC3E}">
        <p14:creationId xmlns:p14="http://schemas.microsoft.com/office/powerpoint/2010/main" val="2760197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Alternative: </a:t>
            </a:r>
            <a:r>
              <a:rPr lang="de-DE" dirty="0" smtClean="0"/>
              <a:t>Re-</a:t>
            </a:r>
            <a:r>
              <a:rPr lang="de-DE" dirty="0" err="1" smtClean="0"/>
              <a:t>Territorialisieren</a:t>
            </a:r>
            <a:r>
              <a:rPr lang="de-DE" dirty="0" smtClean="0"/>
              <a:t>?</a:t>
            </a:r>
            <a:endParaRPr lang="de-DE" dirty="0"/>
          </a:p>
        </p:txBody>
      </p:sp>
      <p:sp>
        <p:nvSpPr>
          <p:cNvPr id="3" name="Inhaltsplatzhalter 2"/>
          <p:cNvSpPr>
            <a:spLocks noGrp="1"/>
          </p:cNvSpPr>
          <p:nvPr>
            <p:ph idx="1"/>
          </p:nvPr>
        </p:nvSpPr>
        <p:spPr/>
        <p:txBody>
          <a:bodyPr>
            <a:noAutofit/>
          </a:bodyPr>
          <a:lstStyle/>
          <a:p>
            <a:r>
              <a:rPr lang="de-DE" sz="1800" dirty="0" smtClean="0"/>
              <a:t>Gestaltungsanspruch nationalstaatlicher Politik und das Bedürfnis ihrer Bürger, dass (demokratische) Grundentscheidungen wenigstens in ihrem Lebensbereich auch tatsächlich und unbedingt Wirkung entfalten sollen, befördern aktuell Vorschläge, die im Ergebnis das globale Internet rechtlich oder tatsächlich „</a:t>
            </a:r>
            <a:r>
              <a:rPr lang="de-DE" sz="1800" dirty="0" err="1" smtClean="0"/>
              <a:t>re-territorialisieren</a:t>
            </a:r>
            <a:r>
              <a:rPr lang="de-DE" sz="1800" dirty="0" smtClean="0"/>
              <a:t>“ wollen.    </a:t>
            </a:r>
          </a:p>
          <a:p>
            <a:r>
              <a:rPr lang="de-DE" sz="1800" dirty="0" smtClean="0"/>
              <a:t>So nachvollziehbar dieses gerade bei Themen wie Jugend-, Daten- oder Verbraucherschutz sein mag, befördern Forderungen nach „Websperren“, „deutsche/ europäische Infrastrukturen“, „Marktortprinzip“ jedoch oftmals nur eine „Balkanisierung“ des Internets. </a:t>
            </a:r>
          </a:p>
          <a:p>
            <a:r>
              <a:rPr lang="de-DE" sz="1800" dirty="0" smtClean="0"/>
              <a:t>Ob solche Forderungen die Durchsetzbarkeit nationalen Rechts aber überhaupt nachhaltig werden erhöhen können oder vor allem nur das Besondere des Internets – seine Offenheit, Freiheit und Globalität – zerstört wird, ist mehr als fraglich.</a:t>
            </a:r>
          </a:p>
          <a:p>
            <a:r>
              <a:rPr lang="de-DE" sz="1800" dirty="0" smtClean="0"/>
              <a:t>In jedem Fall stützen auch wohlmeinende Forderungen nach mehr nationaler Rechtsdurchsetzung immer auch (ungewollt) politische Forderungen solcher Staaten, die keinen unkontrollierten oder unzensierten Informationsfluss wünschen und dienen ihnen als Rechtfertigung für entsprechende Eingriffe.</a:t>
            </a:r>
            <a:endParaRPr lang="de-DE" sz="1800" dirty="0"/>
          </a:p>
        </p:txBody>
      </p:sp>
    </p:spTree>
    <p:extLst>
      <p:ext uri="{BB962C8B-B14F-4D97-AF65-F5344CB8AC3E}">
        <p14:creationId xmlns:p14="http://schemas.microsoft.com/office/powerpoint/2010/main" val="3327361431"/>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1630</Words>
  <Application>Microsoft Office PowerPoint</Application>
  <PresentationFormat>Bildschirmpräsentation (4:3)</PresentationFormat>
  <Paragraphs>58</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Larissa</vt:lpstr>
      <vt:lpstr>Netz und Nationalstaat</vt:lpstr>
      <vt:lpstr>Demokratie und Staat</vt:lpstr>
      <vt:lpstr>Soft- und Hardlaw</vt:lpstr>
      <vt:lpstr>Internet Ecosystem</vt:lpstr>
      <vt:lpstr>Multi-Stakeholder-Systeme als Ersatz für staatliche Regulierung?</vt:lpstr>
      <vt:lpstr>Parlamente, Regierungen, Gerichte</vt:lpstr>
      <vt:lpstr>Herausforderung: Rechtsdurchsetzung</vt:lpstr>
      <vt:lpstr>Schwäche staatlichen Rechts als Garant von Freiheit?</vt:lpstr>
      <vt:lpstr>Alternative: Re-Territorialisieren?</vt:lpstr>
      <vt:lpstr>Alternative: Transnationale Zusammenarbeit? </vt:lpstr>
      <vt:lpstr>Eine Debatte mit offenem Ausgang</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Netz und Nationalstaat</dc:title>
  <dc:creator>Moenikes</dc:creator>
  <cp:lastModifiedBy>Moenikes</cp:lastModifiedBy>
  <cp:revision>22</cp:revision>
  <dcterms:created xsi:type="dcterms:W3CDTF">2013-10-09T15:50:03Z</dcterms:created>
  <dcterms:modified xsi:type="dcterms:W3CDTF">2013-10-09T20:18:06Z</dcterms:modified>
</cp:coreProperties>
</file>